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1" r:id="rId1"/>
  </p:sldMasterIdLst>
  <p:notesMasterIdLst>
    <p:notesMasterId r:id="rId8"/>
  </p:notesMasterIdLst>
  <p:sldIdLst>
    <p:sldId id="729" r:id="rId2"/>
    <p:sldId id="703" r:id="rId3"/>
    <p:sldId id="730" r:id="rId4"/>
    <p:sldId id="731" r:id="rId5"/>
    <p:sldId id="732" r:id="rId6"/>
    <p:sldId id="733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4" autoAdjust="0"/>
    <p:restoredTop sz="94660"/>
  </p:normalViewPr>
  <p:slideViewPr>
    <p:cSldViewPr snapToGrid="0">
      <p:cViewPr varScale="1">
        <p:scale>
          <a:sx n="101" d="100"/>
          <a:sy n="101" d="100"/>
        </p:scale>
        <p:origin x="126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6AB6F6-EECB-46D3-8F70-FC0B1997AF30}" type="datetimeFigureOut">
              <a:rPr lang="en-US" smtClean="0"/>
              <a:t>7/26/2022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2B749A-AA68-4006-A6BC-B5181D27126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3803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altLang="en-US" dirty="0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095E2D1-0516-4098-96C7-E4F77650EFF4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729007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E1531-F9FA-42F8-9646-0DE0B77260A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87445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E1531-F9FA-42F8-9646-0DE0B77260A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874456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E1531-F9FA-42F8-9646-0DE0B77260A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874456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E1531-F9FA-42F8-9646-0DE0B77260A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87445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98E1531-F9FA-42F8-9646-0DE0B77260AC}" type="slidenum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987445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 userDrawn="1"/>
        </p:nvPicPr>
        <p:blipFill>
          <a:blip r:embed="rId2">
            <a:biLevel thresh="50000"/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40000" contrast="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2234" y="1"/>
            <a:ext cx="1418167" cy="682836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>
            <a:outerShdw blurRad="50800" dist="50800" dir="5400000" algn="ctr" rotWithShape="0">
              <a:schemeClr val="bg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Connector 4"/>
          <p:cNvCxnSpPr/>
          <p:nvPr userDrawn="1"/>
        </p:nvCxnSpPr>
        <p:spPr>
          <a:xfrm>
            <a:off x="4159251" y="3160184"/>
            <a:ext cx="6910916" cy="0"/>
          </a:xfrm>
          <a:prstGeom prst="line">
            <a:avLst/>
          </a:prstGeom>
          <a:ln>
            <a:solidFill>
              <a:schemeClr val="tx1"/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59024" y="1357197"/>
            <a:ext cx="6908800" cy="1797051"/>
          </a:xfrm>
          <a:prstGeom prst="rect">
            <a:avLst/>
          </a:prstGeom>
        </p:spPr>
        <p:txBody>
          <a:bodyPr/>
          <a:lstStyle>
            <a:lvl1pPr algn="l">
              <a:lnSpc>
                <a:spcPts val="5600"/>
              </a:lnSpc>
              <a:defRPr b="1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170991" y="3439759"/>
            <a:ext cx="6908800" cy="17526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>
              <a:spcBef>
                <a:spcPts val="0"/>
              </a:spcBef>
              <a:buNone/>
              <a:defRPr sz="3733" b="1">
                <a:solidFill>
                  <a:schemeClr val="tx1"/>
                </a:solidFill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97029" y="685800"/>
            <a:ext cx="2563771" cy="2563771"/>
          </a:xfrm>
          <a:prstGeom prst="rect">
            <a:avLst/>
          </a:prstGeom>
          <a:effectLst>
            <a:glow rad="127000">
              <a:schemeClr val="bg1"/>
            </a:glow>
          </a:effectLst>
        </p:spPr>
      </p:pic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11526520" y="6602782"/>
            <a:ext cx="662517" cy="2916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87312" tIns="42863" rIns="87312" bIns="42863" anchor="ctr">
            <a:spAutoFit/>
          </a:bodyPr>
          <a:lstStyle/>
          <a:p>
            <a:pPr marL="0" marR="0" lvl="0" indent="0" algn="r" defTabSz="81436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DCCCC4-85B1-42DD-B29F-5D7F88FCADF0}" type="slidenum">
              <a:rPr kumimoji="0" lang="en-US" sz="1333" b="0" i="0" u="none" strike="noStrike" kern="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</a:rPr>
              <a:pPr marL="0" marR="0" lvl="0" indent="0" algn="r" defTabSz="814368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134208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Mai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rrowheads="1"/>
          </p:cNvPicPr>
          <p:nvPr userDrawn="1"/>
        </p:nvPicPr>
        <p:blipFill>
          <a:blip r:embed="rId2">
            <a:biLevel thresh="2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787401"/>
            <a:ext cx="12192000" cy="1227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50800" dir="5400000" algn="ctr" rotWithShape="0">
              <a:srgbClr val="822FD5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254000" y="1238597"/>
            <a:ext cx="11684000" cy="5423369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 typeface="Arial" panose="020B0604020202020204" pitchFamily="34" charset="0"/>
              <a:buNone/>
              <a:defRPr sz="2667"/>
            </a:lvl1pPr>
            <a:lvl2pPr marL="990575" indent="-380990">
              <a:buFont typeface="Arial" panose="020B0604020202020204" pitchFamily="34" charset="0"/>
              <a:buChar char="•"/>
              <a:defRPr sz="2400"/>
            </a:lvl2pPr>
            <a:lvl3pPr marL="1600160" indent="-380990">
              <a:buFont typeface="Arial" panose="020B0604020202020204" pitchFamily="34" charset="0"/>
              <a:buChar char="•"/>
              <a:defRPr sz="2133"/>
            </a:lvl3pPr>
            <a:lvl4pPr marL="2209745" indent="-380990">
              <a:buFont typeface="Arial" panose="020B0604020202020204" pitchFamily="34" charset="0"/>
              <a:buChar char="•"/>
              <a:defRPr sz="1867"/>
            </a:lvl4pPr>
            <a:lvl5pPr marL="2819330" indent="-380990">
              <a:buFont typeface="Arial" panose="020B0604020202020204" pitchFamily="34" charset="0"/>
              <a:buChar char="•"/>
              <a:defRPr sz="1867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Rectangle 25"/>
          <p:cNvSpPr>
            <a:spLocks noChangeArrowheads="1"/>
          </p:cNvSpPr>
          <p:nvPr userDrawn="1"/>
        </p:nvSpPr>
        <p:spPr bwMode="auto">
          <a:xfrm>
            <a:off x="11526520" y="6602782"/>
            <a:ext cx="662517" cy="2916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87312" tIns="42863" rIns="87312" bIns="42863" anchor="ctr">
            <a:spAutoFit/>
          </a:bodyPr>
          <a:lstStyle/>
          <a:p>
            <a:pPr marL="0" marR="0" lvl="0" indent="0" algn="r" defTabSz="81436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DCCCC4-85B1-42DD-B29F-5D7F88FCADF0}" type="slidenum">
              <a:rPr kumimoji="0" lang="en-US" sz="1333" b="0" i="0" u="none" strike="noStrike" kern="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</a:rPr>
              <a:pPr marL="0" marR="0" lvl="0" indent="0" algn="r" defTabSz="814368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</a:endParaRPr>
          </a:p>
        </p:txBody>
      </p:sp>
      <p:sp>
        <p:nvSpPr>
          <p:cNvPr id="11" name="Title 1"/>
          <p:cNvSpPr>
            <a:spLocks noGrp="1"/>
          </p:cNvSpPr>
          <p:nvPr>
            <p:ph type="title"/>
          </p:nvPr>
        </p:nvSpPr>
        <p:spPr>
          <a:xfrm>
            <a:off x="1524000" y="76202"/>
            <a:ext cx="10566400" cy="711199"/>
          </a:xfrm>
          <a:prstGeom prst="rect">
            <a:avLst/>
          </a:prstGeom>
        </p:spPr>
        <p:txBody>
          <a:bodyPr>
            <a:normAutofit/>
          </a:bodyPr>
          <a:lstStyle>
            <a:lvl1pPr algn="r">
              <a:defRPr sz="3733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1" y="76202"/>
            <a:ext cx="1079500" cy="1079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52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 txBox="1">
            <a:spLocks/>
          </p:cNvSpPr>
          <p:nvPr userDrawn="1"/>
        </p:nvSpPr>
        <p:spPr>
          <a:xfrm>
            <a:off x="812800" y="-25400"/>
            <a:ext cx="10566400" cy="711200"/>
          </a:xfrm>
          <a:prstGeom prst="rect">
            <a:avLst/>
          </a:prstGeom>
        </p:spPr>
        <p:txBody>
          <a:bodyPr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33" b="1" kern="1200" dirty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CONTROLLED</a:t>
            </a:r>
            <a:r>
              <a:rPr lang="en-US" sz="1333" b="1" kern="1200" baseline="0" dirty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1333" b="1" kern="1200" dirty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UNCLASSIFIED</a:t>
            </a:r>
            <a:r>
              <a:rPr lang="en-US" sz="1333" b="1" kern="1200" baseline="0" dirty="0">
                <a:solidFill>
                  <a:srgbClr val="006600"/>
                </a:solidFill>
                <a:latin typeface="+mn-lt"/>
                <a:ea typeface="+mj-ea"/>
                <a:cs typeface="+mj-cs"/>
              </a:rPr>
              <a:t> INFORMATION</a:t>
            </a:r>
            <a:endParaRPr lang="en-US" sz="1333" b="1" dirty="0">
              <a:solidFill>
                <a:srgbClr val="006600"/>
              </a:solidFill>
              <a:latin typeface="+mn-lt"/>
            </a:endParaRPr>
          </a:p>
        </p:txBody>
      </p:sp>
      <p:sp>
        <p:nvSpPr>
          <p:cNvPr id="4" name="Title 1"/>
          <p:cNvSpPr txBox="1">
            <a:spLocks/>
          </p:cNvSpPr>
          <p:nvPr userDrawn="1"/>
        </p:nvSpPr>
        <p:spPr>
          <a:xfrm>
            <a:off x="812800" y="6502400"/>
            <a:ext cx="10566400" cy="711200"/>
          </a:xfrm>
          <a:prstGeom prst="rect">
            <a:avLst/>
          </a:prstGeom>
        </p:spPr>
        <p:txBody>
          <a:bodyPr>
            <a:normAutofit/>
          </a:bodyPr>
          <a:lstStyle>
            <a:lvl1pPr algn="r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1333" b="1" kern="1200" dirty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CONTROLLED UNCLASSIFIED</a:t>
            </a:r>
            <a:r>
              <a:rPr lang="en-US" sz="1333" b="1" kern="1200" baseline="0" dirty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 INFORMATION</a:t>
            </a:r>
            <a:endParaRPr lang="en-US" sz="1333" dirty="0">
              <a:solidFill>
                <a:srgbClr val="006600"/>
              </a:solidFill>
            </a:endParaRPr>
          </a:p>
        </p:txBody>
      </p:sp>
      <p:sp>
        <p:nvSpPr>
          <p:cNvPr id="6" name="Rectangle 25"/>
          <p:cNvSpPr>
            <a:spLocks noChangeArrowheads="1"/>
          </p:cNvSpPr>
          <p:nvPr userDrawn="1"/>
        </p:nvSpPr>
        <p:spPr bwMode="auto">
          <a:xfrm>
            <a:off x="11526520" y="6602782"/>
            <a:ext cx="662517" cy="291684"/>
          </a:xfrm>
          <a:prstGeom prst="rect">
            <a:avLst/>
          </a:prstGeom>
          <a:noFill/>
          <a:ln w="12700">
            <a:noFill/>
            <a:miter lim="800000"/>
            <a:headEnd/>
            <a:tailEnd/>
          </a:ln>
          <a:effectLst/>
        </p:spPr>
        <p:txBody>
          <a:bodyPr lIns="87312" tIns="42863" rIns="87312" bIns="42863" anchor="ctr">
            <a:spAutoFit/>
          </a:bodyPr>
          <a:lstStyle/>
          <a:p>
            <a:pPr marL="0" marR="0" lvl="0" indent="0" algn="r" defTabSz="814368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C7DCCCC4-85B1-42DD-B29F-5D7F88FCADF0}" type="slidenum">
              <a:rPr kumimoji="0" lang="en-US" sz="1333" b="0" i="0" u="none" strike="noStrike" kern="0" cap="none" spc="0" normalizeH="0" baseline="0" noProof="0">
                <a:ln>
                  <a:noFill/>
                </a:ln>
                <a:solidFill>
                  <a:srgbClr val="000000">
                    <a:lumMod val="65000"/>
                    <a:lumOff val="35000"/>
                  </a:srgbClr>
                </a:solidFill>
                <a:effectLst/>
                <a:uLnTx/>
                <a:uFillTx/>
              </a:rPr>
              <a:pPr marL="0" marR="0" lvl="0" indent="0" algn="r" defTabSz="814368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‹#›</a:t>
            </a:fld>
            <a:endParaRPr kumimoji="0" lang="en-US" sz="1333" b="0" i="0" u="none" strike="noStrike" kern="0" cap="none" spc="0" normalizeH="0" baseline="0" noProof="0" dirty="0">
              <a:ln>
                <a:noFill/>
              </a:ln>
              <a:solidFill>
                <a:srgbClr val="000000">
                  <a:lumMod val="65000"/>
                  <a:lumOff val="35000"/>
                </a:srgbClr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207623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</p:sldLayoutIdLst>
  <p:hf sldNum="0" hdr="0" ftr="0" dt="0"/>
  <p:txStyles>
    <p:titleStyle>
      <a:lvl1pPr algn="ctr" rtl="0" fontAlgn="base">
        <a:spcBef>
          <a:spcPct val="0"/>
        </a:spcBef>
        <a:spcAft>
          <a:spcPct val="0"/>
        </a:spcAft>
        <a:defRPr sz="5867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5867" b="1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5867" b="1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5867" b="1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5867" b="1">
          <a:solidFill>
            <a:schemeClr val="tx1"/>
          </a:solidFill>
          <a:latin typeface="Calibri" panose="020F0502020204030204" pitchFamily="34" charset="0"/>
        </a:defRPr>
      </a:lvl5pPr>
      <a:lvl6pPr marL="609585" algn="ctr" rtl="0" fontAlgn="base">
        <a:spcBef>
          <a:spcPct val="0"/>
        </a:spcBef>
        <a:spcAft>
          <a:spcPct val="0"/>
        </a:spcAft>
        <a:defRPr sz="5867" b="1">
          <a:solidFill>
            <a:schemeClr val="tx1"/>
          </a:solidFill>
          <a:latin typeface="Calibri" panose="020F0502020204030204" pitchFamily="34" charset="0"/>
        </a:defRPr>
      </a:lvl6pPr>
      <a:lvl7pPr marL="1219170" algn="ctr" rtl="0" fontAlgn="base">
        <a:spcBef>
          <a:spcPct val="0"/>
        </a:spcBef>
        <a:spcAft>
          <a:spcPct val="0"/>
        </a:spcAft>
        <a:defRPr sz="5867" b="1">
          <a:solidFill>
            <a:schemeClr val="tx1"/>
          </a:solidFill>
          <a:latin typeface="Calibri" panose="020F0502020204030204" pitchFamily="34" charset="0"/>
        </a:defRPr>
      </a:lvl7pPr>
      <a:lvl8pPr marL="1828754" algn="ctr" rtl="0" fontAlgn="base">
        <a:spcBef>
          <a:spcPct val="0"/>
        </a:spcBef>
        <a:spcAft>
          <a:spcPct val="0"/>
        </a:spcAft>
        <a:defRPr sz="5867" b="1">
          <a:solidFill>
            <a:schemeClr val="tx1"/>
          </a:solidFill>
          <a:latin typeface="Calibri" panose="020F0502020204030204" pitchFamily="34" charset="0"/>
        </a:defRPr>
      </a:lvl8pPr>
      <a:lvl9pPr marL="2438339" algn="ctr" rtl="0" fontAlgn="base">
        <a:spcBef>
          <a:spcPct val="0"/>
        </a:spcBef>
        <a:spcAft>
          <a:spcPct val="0"/>
        </a:spcAft>
        <a:defRPr sz="5867" b="1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457189" indent="-457189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4267" b="1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733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b="1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667" b="1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mailto:drake.douglas@usspacecom.mil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Thomas.woodard.3.ctr@usspacecom.mil" TargetMode="External"/><Relationship Id="rId4" Type="http://schemas.openxmlformats.org/officeDocument/2006/relationships/hyperlink" Target="mailto:Michael.madsen.6@usspacecom.mil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1"/>
          <p:cNvSpPr>
            <a:spLocks noGrp="1"/>
          </p:cNvSpPr>
          <p:nvPr>
            <p:ph type="ctrTitle"/>
          </p:nvPr>
        </p:nvSpPr>
        <p:spPr bwMode="auto">
          <a:xfrm>
            <a:off x="4159251" y="1375535"/>
            <a:ext cx="7105651" cy="1524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</a:bodyPr>
          <a:lstStyle/>
          <a:p>
            <a:pPr algn="r">
              <a:lnSpc>
                <a:spcPct val="100000"/>
              </a:lnSpc>
            </a:pPr>
            <a:br>
              <a:rPr lang="en-US" altLang="en-US" sz="3733" dirty="0"/>
            </a:br>
            <a:r>
              <a:rPr lang="en-US" altLang="en-US" sz="3733" dirty="0"/>
              <a:t>USSPACECOM ACADEMIC ENGAGEMENT ENTERPRISE (AEE)</a:t>
            </a:r>
            <a:br>
              <a:rPr lang="en-US" altLang="en-US" sz="3733" dirty="0"/>
            </a:br>
            <a:r>
              <a:rPr lang="en-US" altLang="en-US" sz="3733" dirty="0"/>
              <a:t>	</a:t>
            </a:r>
            <a:br>
              <a:rPr lang="en-US" altLang="en-US" sz="3200" dirty="0"/>
            </a:br>
            <a:endParaRPr lang="en-US" altLang="en-US" sz="1867" dirty="0"/>
          </a:p>
        </p:txBody>
      </p:sp>
      <p:sp>
        <p:nvSpPr>
          <p:cNvPr id="9" name="TextBox 4"/>
          <p:cNvSpPr txBox="1">
            <a:spLocks noChangeArrowheads="1"/>
          </p:cNvSpPr>
          <p:nvPr/>
        </p:nvSpPr>
        <p:spPr bwMode="auto">
          <a:xfrm>
            <a:off x="2314577" y="5840942"/>
            <a:ext cx="606005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defTabSz="1219170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400" b="1" dirty="0">
                <a:solidFill>
                  <a:prstClr val="black"/>
                </a:solidFill>
              </a:rPr>
              <a:t>Briefing is Unclassified // For Official Use Only</a:t>
            </a:r>
          </a:p>
        </p:txBody>
      </p:sp>
      <p:sp>
        <p:nvSpPr>
          <p:cNvPr id="11" name="Subtitle 3"/>
          <p:cNvSpPr txBox="1">
            <a:spLocks/>
          </p:cNvSpPr>
          <p:nvPr/>
        </p:nvSpPr>
        <p:spPr bwMode="auto">
          <a:xfrm>
            <a:off x="4159251" y="3636813"/>
            <a:ext cx="6908800" cy="1752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21920" tIns="60960" rIns="121920" bIns="60960" numCol="1" anchor="t" anchorCtr="0" compatLnSpc="1">
            <a:prstTxWarp prst="textNoShape">
              <a:avLst/>
            </a:prstTxWarp>
            <a:normAutofit/>
          </a:bodyPr>
          <a:lstStyle>
            <a:lvl1pPr marL="0" indent="0" algn="l" rtl="0" fontAlgn="base">
              <a:spcBef>
                <a:spcPts val="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8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4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fontAlgn="base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None/>
              <a:defRPr sz="2000" b="1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 defTabSz="1219170">
              <a:spcBef>
                <a:spcPct val="0"/>
              </a:spcBef>
            </a:pPr>
            <a:r>
              <a:rPr lang="en-US" altLang="en-US" sz="2000" dirty="0">
                <a:solidFill>
                  <a:prstClr val="black"/>
                </a:solidFill>
                <a:latin typeface="Calibri"/>
              </a:rPr>
              <a:t>Thomas “Woody” Woodard</a:t>
            </a:r>
          </a:p>
          <a:p>
            <a:pPr algn="r" defTabSz="1219170">
              <a:spcBef>
                <a:spcPct val="0"/>
              </a:spcBef>
            </a:pPr>
            <a:r>
              <a:rPr lang="en-US" altLang="en-US" sz="2000" dirty="0">
                <a:solidFill>
                  <a:prstClr val="black"/>
                </a:solidFill>
                <a:latin typeface="Calibri"/>
              </a:rPr>
              <a:t>J73, Training and Education</a:t>
            </a:r>
          </a:p>
          <a:p>
            <a:pPr algn="r" defTabSz="1219170">
              <a:spcBef>
                <a:spcPct val="0"/>
              </a:spcBef>
            </a:pPr>
            <a:r>
              <a:rPr lang="en-US" altLang="en-US" sz="2000" dirty="0">
                <a:solidFill>
                  <a:prstClr val="black"/>
                </a:solidFill>
                <a:latin typeface="Calibri"/>
              </a:rPr>
              <a:t>July, 2022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3275831" y="4644067"/>
            <a:ext cx="3842327" cy="4205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121917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2133" dirty="0">
                <a:solidFill>
                  <a:prstClr val="black"/>
                </a:solidFill>
                <a:latin typeface="Calibri" panose="020F0502020204030204" pitchFamily="34" charset="0"/>
              </a:rPr>
              <a:t>Commercial: 719-503-5809</a:t>
            </a:r>
          </a:p>
        </p:txBody>
      </p:sp>
    </p:spTree>
    <p:extLst>
      <p:ext uri="{BB962C8B-B14F-4D97-AF65-F5344CB8AC3E}">
        <p14:creationId xmlns:p14="http://schemas.microsoft.com/office/powerpoint/2010/main" val="14553685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43174" y="257177"/>
            <a:ext cx="9477376" cy="711199"/>
          </a:xfrm>
        </p:spPr>
        <p:txBody>
          <a:bodyPr>
            <a:noAutofit/>
          </a:bodyPr>
          <a:lstStyle/>
          <a:p>
            <a:r>
              <a:rPr kumimoji="0" lang="en-US" sz="2800" b="1" i="0" u="none" strike="noStrike" kern="1200" cap="all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prstClr val="white">
                      <a:alpha val="43000"/>
                    </a:prst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USSPACECOM ACADEMIC ENGAGEMENT ENTERPRISE (AEE)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591022"/>
            <a:ext cx="11684000" cy="5423369"/>
          </a:xfrm>
        </p:spPr>
        <p:txBody>
          <a:bodyPr anchor="ctr">
            <a:normAutofit lnSpcReduction="10000"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Task/Purpose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USSPACECOM establishes a deliberate Academic Engagement Enterprise to enhance workforce professionalization and improve USSPACECOM’s engagement in space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endParaRPr kumimoji="0" lang="en-US" sz="24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Shaping the Future Workforce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Tx/>
              <a:buChar char="-"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- Inspire diverse groups of students to pursue Space education and careers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prstClr val="white">
                      <a:alpha val="43000"/>
                    </a:prst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Increase Space applied research and innovation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   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- Share USSPACECOM’s hardest problems with academia; expand partnerships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prstClr val="white">
                      <a:alpha val="43000"/>
                    </a:prst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Enable Space-focused academic partnerships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     - Advance understanding of adversary space strategies and capabilities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prstClr val="white">
                      <a:alpha val="43000"/>
                    </a:prstClr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Strategic Space dialogue supporting defense of nations</a:t>
            </a:r>
          </a:p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600"/>
              </a:spcAft>
              <a:buClr>
                <a:prstClr val="white"/>
              </a:buClr>
              <a:buSzPct val="80000"/>
              <a:buFont typeface="Wingdings 3" panose="05040102010807070707" pitchFamily="18" charset="2"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kumimoji="0" lang="en-US" sz="2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- Engage academic thought leaders on Space policy and strategy</a:t>
            </a:r>
          </a:p>
          <a:p>
            <a:pPr algn="ctr"/>
            <a:endParaRPr lang="en-US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6067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8275" y="287293"/>
            <a:ext cx="10566400" cy="711199"/>
          </a:xfrm>
        </p:spPr>
        <p:txBody>
          <a:bodyPr>
            <a:normAutofit fontScale="9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31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ACADEMIC ENGAGEMENT GOALS</a:t>
            </a:r>
            <a:br>
              <a:rPr kumimoji="0" lang="en-US" sz="4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entury Gothic" panose="020B0502020202020204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052088"/>
            <a:ext cx="11684000" cy="5423369"/>
          </a:xfrm>
        </p:spPr>
        <p:txBody>
          <a:bodyPr anchor="ctr">
            <a:normAutofit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Goal 1: Shape the Future Space Workforce 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 Inspire diverse group of students to pursue service in Space forces – military and civilian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 Inform faculty of emerging Space educational needs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 Strategically shape Space workforce strategies – military and civilian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 Set conditions to improve military service recruiting for cyber roles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Goal 2: Increase Space Applied Research and Innovation 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 Encourage independent research on USSPACECOM’s hardest problems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 Improve command awareness of relevant academic research efforts 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+mj-lt"/>
                <a:ea typeface="+mn-ea"/>
                <a:cs typeface="+mn-cs"/>
              </a:rPr>
              <a:t>- Proactively communicate USSPACECOM challenge problems to academia; sponsor capstone projects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Goal 3:  Expand Space-Focused Academic and Analytic Partnerships 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- Strengthen partnerships that provide insight into adversary space strategies, organizations, and capabilities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- Develop intelligence analysis collaboration with academia through exchanges, directed research, and engagement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Goal 4: Enrich Strategic Dialogue on Space 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- Improve strategic dialogue with universities and academic institutions on Space strategic concepts</a:t>
            </a:r>
          </a:p>
          <a:p>
            <a:pPr marL="457200" marR="0" lvl="1" indent="0" algn="l" defTabSz="914400" rtl="0" eaLnBrk="1" fontAlgn="auto" latinLnBrk="0" hangingPunct="1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Tx/>
              <a:buSzTx/>
              <a:buNone/>
              <a:tabLst/>
              <a:defRPr/>
            </a:pPr>
            <a:r>
              <a:rPr kumimoji="0" lang="en-US" sz="1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- Align senior leader engagements to foster more diverse exchange of ideas and concepts 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+mj-lt"/>
                <a:ea typeface="+mn-ea"/>
                <a:cs typeface="+mn-cs"/>
              </a:rPr>
              <a:t>Enabling Goal: AE Governance - Mature Academic Engagement Program </a:t>
            </a:r>
          </a:p>
        </p:txBody>
      </p:sp>
    </p:spTree>
    <p:extLst>
      <p:ext uri="{BB962C8B-B14F-4D97-AF65-F5344CB8AC3E}">
        <p14:creationId xmlns:p14="http://schemas.microsoft.com/office/powerpoint/2010/main" val="5453498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52675" y="295277"/>
            <a:ext cx="9763125" cy="711199"/>
          </a:xfrm>
        </p:spPr>
        <p:txBody>
          <a:bodyPr>
            <a:no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prstClr val="white">
                      <a:alpha val="43000"/>
                    </a:prst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ACADEMIC ENGAGEMENT ENTERPRISE KEY EVENTS FY22-23</a:t>
            </a:r>
            <a:b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38100" dist="38100" dir="2700000" algn="tl">
                    <a:prstClr val="white">
                      <a:alpha val="43000"/>
                    </a:prstClr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</a:b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4000" y="1400522"/>
            <a:ext cx="11684000" cy="5423369"/>
          </a:xfrm>
        </p:spPr>
        <p:txBody>
          <a:bodyPr anchor="ctr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ACADEMIC FAIR - COLORADO SPRINGS (Spring 2022)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50800" dir="5400000" algn="ctr" rotWithShape="0">
                  <a:prstClr val="white"/>
                </a:out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SPACE SYMPOSIUM - ACADEMIC ENGAGEMENT (May 2022)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50800" dir="5400000" algn="ctr" rotWithShape="0">
                  <a:prstClr val="white"/>
                </a:out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LEARNING OUTCOME WRITING WORKING GROUP (May 2022)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50800" dir="5400000" algn="ctr" rotWithShape="0">
                  <a:prstClr val="white"/>
                </a:out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ACADEMIC ALLIANCE FAIR - WEST POINT (Fall 2022)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50800" dir="5400000" algn="ctr" rotWithShape="0">
                  <a:prstClr val="white"/>
                </a:out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MONTHLY ACADEMIC VISIT CONCEPT TO SPACE-SCIENCE INSTITUTIONS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lang="en-US" sz="2400" dirty="0">
              <a:solidFill>
                <a:prstClr val="black"/>
              </a:solidFill>
              <a:effectLst>
                <a:outerShdw blurRad="50800" dist="50800" dir="5400000" algn="ctr" rotWithShape="0">
                  <a:prstClr val="white"/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US" sz="2400" dirty="0"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MONTHLY SHARED SPACE-SCIENCE VIDEO-TELECONFERENCES (VTCs) WITH MEMBERS</a:t>
            </a: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50800" dir="5400000" algn="ctr" rotWithShape="0">
                  <a:prstClr val="white"/>
                </a:out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50800" dir="5400000" algn="ctr" rotWithShape="0">
                  <a:prstClr val="white"/>
                </a:out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WEBSITE: https://www.spacecom.mil/</a:t>
            </a:r>
          </a:p>
          <a:p>
            <a:pPr algn="ctr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9106322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33525" y="295277"/>
            <a:ext cx="10566400" cy="711199"/>
          </a:xfrm>
        </p:spPr>
        <p:txBody>
          <a:bodyPr>
            <a:normAutofit/>
          </a:bodyPr>
          <a:lstStyle/>
          <a:p>
            <a:r>
              <a:rPr kumimoji="0" lang="en-US" sz="2800" b="1" i="0" u="none" strike="noStrike" kern="1200" cap="all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ea typeface="+mn-ea"/>
                <a:cs typeface="Calibri" panose="020F0502020204030204" pitchFamily="34" charset="0"/>
              </a:rPr>
              <a:t>     AEE WEBSITE CONTENT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675" y="1571972"/>
            <a:ext cx="11684000" cy="5423369"/>
          </a:xfrm>
        </p:spPr>
        <p:txBody>
          <a:bodyPr anchor="ctr"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USSPACECOMMAND LEADERSHIP TRAINING &amp; EDUCATION GUIDANCE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50800" dir="5400000" algn="ctr" rotWithShape="0">
                  <a:prstClr val="white"/>
                </a:out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ACADEMIC ENTERPRISE CONCEPT BRIEF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50800" dir="5400000" algn="ctr" rotWithShape="0">
                  <a:prstClr val="white"/>
                </a:out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ACADEMIC ENTERPRISE STRATEGY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50800" dir="5400000" algn="ctr" rotWithShape="0">
                  <a:prstClr val="white"/>
                </a:out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ACADEMIC MEMBERSHIP APPLICATION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50800" dir="5400000" algn="ctr" rotWithShape="0">
                  <a:prstClr val="white"/>
                </a:out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UPCOMING EVENTS OF INTEREST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50800" dir="5400000" algn="ctr" rotWithShape="0">
                  <a:prstClr val="white"/>
                </a:out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INTERESTING SPACE SCIENCE ARTICLES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>
                <a:outerShdw blurRad="50800" dist="50800" dir="5400000" algn="ctr" rotWithShape="0">
                  <a:prstClr val="white"/>
                </a:outerShdw>
              </a:effectLst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J73 POINTS OF CONTACT</a:t>
            </a:r>
          </a:p>
          <a:p>
            <a:pPr algn="ctr"/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516129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71600" y="304802"/>
            <a:ext cx="10566400" cy="711199"/>
          </a:xfrm>
        </p:spPr>
        <p:txBody>
          <a:bodyPr>
            <a:normAutofit/>
          </a:bodyPr>
          <a:lstStyle/>
          <a:p>
            <a:r>
              <a:rPr kumimoji="0" lang="en-US" sz="2800" b="1" i="0" u="none" strike="noStrike" kern="1200" cap="all" spc="0" normalizeH="0" baseline="0" noProof="0" dirty="0">
                <a:ln w="3175" cmpd="sng"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Aee Program management</a:t>
            </a:r>
            <a:endParaRPr lang="en-US" sz="2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Joint Training and Education Division Chief, J73, Colonel Doug Drake,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drake.douglas@usspacecom.mil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/ 719-503-5803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Chief of Training and Education Division, J73, Mr. Michael Madsen,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Michael.madsen.6@usspacecom.mil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/ 719-503-5803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entury Gothic" panose="020B0502020202020204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Academic Engagement, J73, Mr. Thomas “Woody” Woodard,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Thomas.woodard.3.ctr@usspacecom.mil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>
                  <a:outerShdw blurRad="50800" dist="50800" dir="5400000" algn="ctr" rotWithShape="0">
                    <a:prstClr val="white"/>
                  </a:outerShdw>
                </a:effectLst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kumimoji="0" lang="en-US" sz="2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cs typeface="Calibri" panose="020F0502020204030204" pitchFamily="34" charset="0"/>
              </a:rPr>
              <a:t>/ 719-503-5809</a:t>
            </a:r>
            <a:endParaRPr lang="en-US" sz="48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2427386"/>
      </p:ext>
    </p:extLst>
  </p:cSld>
  <p:clrMapOvr>
    <a:masterClrMapping/>
  </p:clrMapOvr>
</p:sld>
</file>

<file path=ppt/theme/theme1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lnDef>
      <a:spPr>
        <a:ln w="85725">
          <a:gradFill>
            <a:gsLst>
              <a:gs pos="0">
                <a:srgbClr val="FFC000"/>
              </a:gs>
              <a:gs pos="64000">
                <a:srgbClr val="FFFF00"/>
              </a:gs>
              <a:gs pos="100000">
                <a:srgbClr val="00B050"/>
              </a:gs>
            </a:gsLst>
            <a:lin ang="0" scaled="0"/>
          </a:gradFill>
          <a:tailEnd type="stealth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551</TotalTime>
  <Words>491</Words>
  <Application>Microsoft Office PowerPoint</Application>
  <PresentationFormat>Widescreen</PresentationFormat>
  <Paragraphs>79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Century Gothic</vt:lpstr>
      <vt:lpstr>Wingdings 3</vt:lpstr>
      <vt:lpstr>Custom Design</vt:lpstr>
      <vt:lpstr> USSPACECOM ACADEMIC ENGAGEMENT ENTERPRISE (AEE)   </vt:lpstr>
      <vt:lpstr>USSPACECOM ACADEMIC ENGAGEMENT ENTERPRISE (AEE)</vt:lpstr>
      <vt:lpstr>ACADEMIC ENGAGEMENT GOALS </vt:lpstr>
      <vt:lpstr>ACADEMIC ENGAGEMENT ENTERPRISE KEY EVENTS FY22-23 </vt:lpstr>
      <vt:lpstr>     AEE WEBSITE CONTENT</vt:lpstr>
      <vt:lpstr>Aee Program management</vt:lpstr>
    </vt:vector>
  </TitlesOfParts>
  <Company>US Army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Woodard, Thomas F Mr CTR USA</dc:creator>
  <cp:lastModifiedBy>Woodard, Thomas F Mr CTR USA</cp:lastModifiedBy>
  <cp:revision>22</cp:revision>
  <dcterms:created xsi:type="dcterms:W3CDTF">2022-05-20T16:34:50Z</dcterms:created>
  <dcterms:modified xsi:type="dcterms:W3CDTF">2022-07-26T16:00:42Z</dcterms:modified>
</cp:coreProperties>
</file>